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406" r:id="rId3"/>
    <p:sldId id="460" r:id="rId4"/>
    <p:sldId id="461" r:id="rId5"/>
    <p:sldId id="462" r:id="rId6"/>
    <p:sldId id="466" r:id="rId7"/>
    <p:sldId id="467" r:id="rId8"/>
    <p:sldId id="470" r:id="rId9"/>
    <p:sldId id="469" r:id="rId10"/>
    <p:sldId id="463" r:id="rId11"/>
    <p:sldId id="476" r:id="rId12"/>
    <p:sldId id="473" r:id="rId13"/>
    <p:sldId id="468" r:id="rId14"/>
    <p:sldId id="474" r:id="rId15"/>
    <p:sldId id="475" r:id="rId16"/>
    <p:sldId id="472" r:id="rId17"/>
    <p:sldId id="477" r:id="rId18"/>
    <p:sldId id="479" r:id="rId19"/>
    <p:sldId id="480" r:id="rId20"/>
    <p:sldId id="481" r:id="rId21"/>
    <p:sldId id="478" r:id="rId22"/>
    <p:sldId id="485" r:id="rId23"/>
    <p:sldId id="486" r:id="rId24"/>
    <p:sldId id="487" r:id="rId25"/>
    <p:sldId id="488" r:id="rId26"/>
    <p:sldId id="489" r:id="rId27"/>
    <p:sldId id="491" r:id="rId28"/>
    <p:sldId id="492" r:id="rId29"/>
    <p:sldId id="494" r:id="rId30"/>
    <p:sldId id="493" r:id="rId31"/>
    <p:sldId id="495" r:id="rId32"/>
    <p:sldId id="426" r:id="rId33"/>
    <p:sldId id="405" r:id="rId34"/>
    <p:sldId id="293" r:id="rId35"/>
    <p:sldId id="306" r:id="rId36"/>
    <p:sldId id="484" r:id="rId37"/>
    <p:sldId id="464" r:id="rId38"/>
    <p:sldId id="465" r:id="rId39"/>
    <p:sldId id="471" r:id="rId40"/>
    <p:sldId id="483" r:id="rId4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p:scale>
          <a:sx n="100" d="100"/>
          <a:sy n="100" d="100"/>
        </p:scale>
        <p:origin x="1314" y="6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Regressão_de_preços_de_residências.ipynb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a:t>
            </a:r>
            <a:r>
              <a:rPr lang="pt-BR" dirty="0" err="1"/>
              <a:t>exercises</a:t>
            </a:r>
            <a:r>
              <a:rPr lang="pt-BR" dirty="0"/>
              <a:t>/</a:t>
            </a:r>
            <a:r>
              <a:rPr lang="pt-BR" dirty="0" err="1"/>
              <a:t>Exercício_Regressão_Sem_Escalonamento.ipynb</a:t>
            </a:r>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https://colab.research.google.com/github/zz4fap/tp557-iot-ml/blob/master/</a:t>
            </a:r>
            <a:r>
              <a:rPr lang="pt-BR" dirty="0" err="1"/>
              <a:t>exercises</a:t>
            </a:r>
            <a:r>
              <a:rPr lang="pt-BR" dirty="0"/>
              <a:t>/</a:t>
            </a:r>
            <a:r>
              <a:rPr lang="pt-BR" dirty="0" err="1"/>
              <a:t>Exercício_Otimização_Hiperparamétrica.ipynb</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353855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138981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7.emf"/><Relationship Id="rId7" Type="http://schemas.openxmlformats.org/officeDocument/2006/relationships/image" Target="../media/image6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38.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76.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76.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80.png"/><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Se precisarmos resolver problemas com mais classes ou mais complexos (e.g., que exijam superfícies de separação não-lineares ou várias delas), podemos agrupar vários neurônios e usar uma rede neural.</a:t>
            </a:r>
          </a:p>
          <a:p>
            <a:r>
              <a:rPr lang="pt-BR" dirty="0"/>
              <a:t>Neste caso, teremos vários neurônios na camada de saída da rede, um para cada classe do problema de classificação.</a:t>
            </a:r>
          </a:p>
          <a:p>
            <a:r>
              <a:rPr lang="pt-BR" dirty="0"/>
              <a:t>Cada saída da rede neural dá a probabilidade de uma das classes.</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um neurônio de saída representando gatos e outro representando cães.</a:t>
            </a:r>
          </a:p>
          <a:p>
            <a:r>
              <a:rPr lang="pt-BR" dirty="0"/>
              <a:t>Cada neurônio de saída irá apresentar a probabilidade de uma imagem de entrada pertencer a uma das classes.</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imagem de um gato for passada para a rede, o neurônio que representa os gatos terá um alto valor de probabilidade (teoricamente 1) e o que representa os cachorros terá um baixo valor de probabilidade (teoricamente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4975123" y="1825624"/>
                <a:ext cx="7035902" cy="5032375"/>
              </a:xfrm>
            </p:spPr>
            <p:txBody>
              <a:bodyPr>
                <a:normAutofit fontScale="92500" lnSpcReduction="10000"/>
              </a:bodyPr>
              <a:lstStyle/>
              <a:p>
                <a:r>
                  <a:rPr lang="pt-BR" dirty="0"/>
                  <a:t>As saídas da rede nos fornecem uma maneira de </a:t>
                </a:r>
                <a:r>
                  <a:rPr lang="pt-BR" b="1" i="1" dirty="0">
                    <a:solidFill>
                      <a:srgbClr val="00B050"/>
                    </a:solidFill>
                  </a:rPr>
                  <a:t>rotular</a:t>
                </a:r>
                <a:r>
                  <a:rPr lang="pt-BR" dirty="0"/>
                  <a:t> cães e gatos fazendo com que o rótulo de uma imagem seja um vetor contendo a saída desejada de cada um dos neurônios da camada de saída. </a:t>
                </a:r>
              </a:p>
              <a:p>
                <a:r>
                  <a:rPr lang="pt-BR" dirty="0"/>
                  <a:t>Portanto, se o primeiro neurônio da camada de saída representa gatos e o segundo cães, podemos dizer que o rótulo (i.e., saída esperada) para imagens de gatos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00B050"/>
                    </a:solidFill>
                  </a:rPr>
                  <a:t>codificação </a:t>
                </a:r>
                <a:r>
                  <a:rPr lang="pt-BR" b="1" i="1" dirty="0" err="1">
                    <a:solidFill>
                      <a:srgbClr val="00B050"/>
                    </a:solidFill>
                  </a:rPr>
                  <a:t>one</a:t>
                </a:r>
                <a:r>
                  <a:rPr lang="pt-BR" b="1" i="1" dirty="0">
                    <a:solidFill>
                      <a:srgbClr val="00B050"/>
                    </a:solidFill>
                  </a:rPr>
                  <a:t>-hot</a:t>
                </a:r>
                <a:r>
                  <a:rPr lang="pt-BR" dirty="0"/>
                  <a:t>.</a:t>
                </a:r>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4975123" y="1825624"/>
                <a:ext cx="7035902" cy="5032375"/>
              </a:xfrm>
              <a:blipFill>
                <a:blip r:embed="rId2"/>
                <a:stretch>
                  <a:fillRect l="-1300" t="-2421" r="-2080"/>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a:t>
            </a:r>
          </a:p>
        </p:txBody>
      </p:sp>
    </p:spTree>
    <p:extLst>
      <p:ext uri="{BB962C8B-B14F-4D97-AF65-F5344CB8AC3E}">
        <p14:creationId xmlns:p14="http://schemas.microsoft.com/office/powerpoint/2010/main" val="367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10 neurônios, 1 para cada um dos 10 possíveis dígitos (0 a 9).</a:t>
                </a:r>
              </a:p>
              <a:p>
                <a:r>
                  <a:rPr lang="pt-BR" dirty="0"/>
                  <a:t>O rótulo seria um vetor com 10 elementos.</a:t>
                </a:r>
              </a:p>
              <a:p>
                <a:r>
                  <a:rPr lang="pt-BR" dirty="0"/>
                  <a:t>Porém, apenas um dos elementos seria diferente de 0,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58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a:t>
            </a:r>
            <a:r>
              <a:rPr lang="pt-BR" dirty="0" err="1"/>
              <a:t>TensorFlow</a:t>
            </a:r>
            <a:r>
              <a:rPr lang="pt-BR" dirty="0"/>
              <a:t> apresenta uma função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5830529" y="1825624"/>
            <a:ext cx="6188794" cy="5032375"/>
          </a:xfrm>
        </p:spPr>
        <p:txBody>
          <a:bodyPr>
            <a:normAutofit lnSpcReduction="10000"/>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imagens em escala de cinza 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a:p>
            <a:r>
              <a:rPr lang="pt-BR" dirty="0"/>
              <a:t>Os pixels são representados por inteiros não sinalizados de 8 bits, i.e., variam de 0 a 255.</a:t>
            </a:r>
          </a:p>
          <a:p>
            <a:r>
              <a:rPr lang="pt-BR" dirty="0"/>
              <a:t>Cada pixel será um atributo de entrada da rede neural.</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2990"/>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comportam bem melhor se os dados são escalonados.</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lnSpcReduction="10000"/>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a:p>
            <a:pPr algn="l"/>
            <a:r>
              <a:rPr lang="pt-BR" dirty="0">
                <a:solidFill>
                  <a:srgbClr val="212121"/>
                </a:solidFill>
              </a:rPr>
              <a:t>Não existe uma regra para definirmos a arquitetura da rede (i.e., número de camadas, nós, otimizador, função de erro, etc.), o mais indicado é testar diferentes arquiteturas, de preferência com técnicas de otimização hiperparamétrica.</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encontram um mapeamento (uma função) ente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contínuos,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problema de </a:t>
                </a:r>
                <a:r>
                  <a:rPr lang="pt-BR" b="1" i="1" dirty="0"/>
                  <a:t>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são mapeados em valores de um conjunto finito e discreto de valores,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r="-154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coisa que precisamos fazer é transformá-las em </a:t>
            </a:r>
            <a:r>
              <a:rPr lang="pt-BR" b="1" i="1" dirty="0">
                <a:solidFill>
                  <a:srgbClr val="212121"/>
                </a:solidFill>
                <a:effectLst/>
              </a:rPr>
              <a:t>arrays unidimensionais</a:t>
            </a:r>
            <a:r>
              <a:rPr lang="pt-BR" b="0" i="0" dirty="0">
                <a:solidFill>
                  <a:srgbClr val="212121"/>
                </a:solidFill>
                <a:effectLst/>
              </a:rPr>
              <a:t> 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redimensiona os dados de entrada. </a:t>
            </a:r>
          </a:p>
          <a:p>
            <a:r>
              <a:rPr lang="pt-BR" dirty="0"/>
              <a:t>Assim, a primeira camada da rede, </a:t>
            </a:r>
            <a:r>
              <a:rPr lang="pt-BR" b="1" i="1" dirty="0">
                <a:solidFill>
                  <a:srgbClr val="00B050"/>
                </a:solidFill>
              </a:rPr>
              <a:t>Flatten</a:t>
            </a:r>
            <a:r>
              <a:rPr lang="pt-BR" dirty="0"/>
              <a:t>, realiza uma operação de achatamento das </a:t>
            </a:r>
            <a:r>
              <a:rPr lang="pt-BR" i="1" dirty="0"/>
              <a:t>arrays</a:t>
            </a:r>
            <a:r>
              <a:rPr lang="pt-BR" dirty="0"/>
              <a:t>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Tree>
    <p:extLst>
      <p:ext uri="{BB962C8B-B14F-4D97-AF65-F5344CB8AC3E}">
        <p14:creationId xmlns:p14="http://schemas.microsoft.com/office/powerpoint/2010/main" val="20377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as dimensões de entrada.</a:t>
            </a:r>
          </a:p>
          <a:p>
            <a:pPr algn="l"/>
            <a:r>
              <a:rPr lang="pt-BR" dirty="0"/>
              <a:t>Definimos que a camada deve esperar por arrays de entrada com dimensões 28x28.</a:t>
            </a:r>
          </a:p>
          <a:p>
            <a:pPr algn="l"/>
            <a:r>
              <a:rPr lang="pt-BR" dirty="0"/>
              <a:t>Se ela receber arrays com dimensões diferentes, um erro será lançado.</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fontScale="92500"/>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 *.</a:t>
            </a:r>
          </a:p>
          <a:p>
            <a:pPr algn="l"/>
            <a:r>
              <a:rPr lang="pt-BR" dirty="0"/>
              <a:t>Poucos nós e a rede pode não ter capacidade suficiente para aprender as características contidas nas imagens.</a:t>
            </a:r>
          </a:p>
          <a:p>
            <a:pPr algn="l"/>
            <a:r>
              <a:rPr lang="pt-BR" dirty="0"/>
              <a:t>Muitos nós, e a rede pode se especializar demais ou ficar muito lenta 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gerar a probabilidade de cada uma das classes do problema.</a:t>
            </a:r>
          </a:p>
          <a:p>
            <a:pPr algn="l"/>
            <a:r>
              <a:rPr lang="pt-BR" dirty="0"/>
              <a:t>Ela usa função de ativação </a:t>
            </a:r>
            <a:r>
              <a:rPr lang="pt-BR" dirty="0" err="1"/>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5690524" y="1825624"/>
            <a:ext cx="6344159" cy="5032375"/>
          </a:xfrm>
        </p:spPr>
        <p:txBody>
          <a:bodyPr>
            <a:normAutofit fontScale="92500" lnSpcReduction="20000"/>
          </a:bodyPr>
          <a:lstStyle/>
          <a:p>
            <a:r>
              <a:rPr lang="pt-BR" dirty="0"/>
              <a:t>A figura mostra a </a:t>
            </a:r>
            <a:r>
              <a:rPr lang="pt-BR" b="1" i="1" dirty="0"/>
              <a:t>rede neural densa </a:t>
            </a:r>
            <a:r>
              <a:rPr lang="pt-BR" dirty="0"/>
              <a:t>que criamos, com 20 neurônios na camada oculta e 10 na de saída.</a:t>
            </a:r>
          </a:p>
          <a:p>
            <a:pPr lvl="1">
              <a:buFont typeface="Wingdings" panose="05000000000000000000" pitchFamily="2" charset="2"/>
              <a:buChar char="§"/>
            </a:pPr>
            <a:r>
              <a:rPr lang="pt-BR" dirty="0"/>
              <a:t>Cada neurônio está conectado a cada entrada ou neurônio da camada anterior. </a:t>
            </a:r>
          </a:p>
          <a:p>
            <a:r>
              <a:rPr lang="pt-BR" dirty="0"/>
              <a:t>Assim, se alimentarmos a rede com os pixels de uma imagem contendo um número 7.</a:t>
            </a:r>
          </a:p>
          <a:p>
            <a:r>
              <a:rPr lang="pt-BR" dirty="0"/>
              <a:t>Então, desejaríamos que o neurônio de saída que representa o número 7 fosse o que tivesse o maior valor de probabilidade (em teoria 1). </a:t>
            </a:r>
          </a:p>
          <a:p>
            <a:r>
              <a:rPr lang="pt-BR" dirty="0"/>
              <a:t>Portanto, o rótulo dessa imagem é um vetor com 10 elementos 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33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vantagens são a sua simplicidade e eficiência computacional. </a:t>
                </a:r>
              </a:p>
            </p:txBody>
          </p:sp>
        </mc:Choice>
        <mc:Fallback>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0CCE0239-FD33-F545-4DF5-25F8F897793C}"/>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fontScale="92500"/>
          </a:bodyPr>
          <a:lstStyle/>
          <a:p>
            <a:r>
              <a:rPr lang="pt-BR" b="0" i="0" dirty="0">
                <a:effectLst/>
              </a:rPr>
              <a:t>Ela é computacionalmente eficiente de calcular e ajuda a resolver o problema do desaparecimento de gradiente, que ocorre com funções de ativação como a sigmoide e tangente hiperbólica quando usadas em redes profundas. </a:t>
            </a:r>
          </a:p>
          <a:p>
            <a:r>
              <a:rPr lang="pt-BR" b="0" i="0" dirty="0">
                <a:effectLst/>
              </a:rPr>
              <a:t>Além disso, 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0" i="0" dirty="0">
                <a:effectLst/>
              </a:rPr>
              <a:t>Redes compostas apenas por neurônios com funções de ativação linear seriam limitadas a modelar relacionamentos lineares entre os dados de entrada e saída.</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0" i="0" dirty="0" err="1">
                <a:effectLst/>
              </a:rPr>
              <a:t>ReLU</a:t>
            </a:r>
            <a:r>
              <a:rPr lang="pt-BR" b="0" i="0" dirty="0">
                <a:effectLst/>
              </a:rPr>
              <a:t> agonizante.</a:t>
            </a:r>
          </a:p>
          <a:p>
            <a:r>
              <a:rPr lang="pt-BR" b="0" i="0" dirty="0">
                <a:effectLst/>
              </a:rPr>
              <a:t>Esse problema ocorre quando um grande número de neurônios em uma rede neural tem saída igual a zero durante o treinamento e não conseguem atualizar seus pesos durante a retropropagação. </a:t>
            </a:r>
          </a:p>
          <a:p>
            <a:r>
              <a:rPr lang="pt-BR" b="0" i="0" dirty="0">
                <a:effectLst/>
              </a:rPr>
              <a:t>Para mitigar esse problema, foram propostas algumas variantes como a </a:t>
            </a:r>
            <a:r>
              <a:rPr lang="pt-BR" b="0" i="0" dirty="0" err="1">
                <a:effectLst/>
              </a:rPr>
              <a:t>Leaky</a:t>
            </a:r>
            <a:r>
              <a:rPr lang="pt-BR" b="0" i="0" dirty="0">
                <a:effectLst/>
              </a:rPr>
              <a:t> </a:t>
            </a:r>
            <a:r>
              <a:rPr lang="pt-BR" b="0" i="0" dirty="0" err="1">
                <a:effectLst/>
              </a:rPr>
              <a:t>ReLU</a:t>
            </a:r>
            <a:r>
              <a:rPr lang="pt-BR" b="0" i="0" dirty="0">
                <a:effectLst/>
              </a:rPr>
              <a:t>, </a:t>
            </a:r>
            <a:r>
              <a:rPr lang="pt-BR" b="0" i="0" dirty="0" err="1">
                <a:effectLst/>
              </a:rPr>
              <a:t>Parametric</a:t>
            </a:r>
            <a:r>
              <a:rPr lang="pt-BR" b="0" i="0" dirty="0">
                <a:effectLst/>
              </a:rPr>
              <a:t> </a:t>
            </a:r>
            <a:r>
              <a:rPr lang="pt-BR" b="0" i="0" dirty="0" err="1">
                <a:effectLst/>
              </a:rPr>
              <a:t>ReLU</a:t>
            </a:r>
            <a:r>
              <a:rPr lang="pt-BR" dirty="0"/>
              <a:t>,</a:t>
            </a:r>
            <a:r>
              <a:rPr lang="pt-BR" b="0" i="0" dirty="0">
                <a:effectLst/>
              </a:rPr>
              <a:t> </a:t>
            </a:r>
            <a:r>
              <a:rPr lang="pt-BR" b="0" i="0" dirty="0" err="1">
                <a:effectLst/>
              </a:rPr>
              <a:t>Exponential</a:t>
            </a:r>
            <a:r>
              <a:rPr lang="pt-BR" b="0" i="0" dirty="0">
                <a:effectLst/>
              </a:rPr>
              <a:t> Linear </a:t>
            </a:r>
            <a:r>
              <a:rPr lang="pt-BR" b="0" i="0" dirty="0" err="1">
                <a:effectLst/>
              </a:rPr>
              <a:t>Units</a:t>
            </a:r>
            <a:r>
              <a:rPr lang="pt-BR" b="0" i="0" dirty="0">
                <a:effectLst/>
              </a:rPr>
              <a:t> (ELU) e </a:t>
            </a:r>
            <a:r>
              <a:rPr lang="pt-BR" b="0" i="0" dirty="0" err="1">
                <a:effectLst/>
              </a:rPr>
              <a:t>Gaussian</a:t>
            </a:r>
            <a:r>
              <a:rPr lang="pt-BR" b="0" i="0" dirty="0">
                <a:effectLst/>
              </a:rPr>
              <a:t> </a:t>
            </a:r>
            <a:r>
              <a:rPr lang="pt-BR" b="0" i="0" dirty="0" err="1">
                <a:effectLst/>
              </a:rPr>
              <a:t>Error</a:t>
            </a:r>
            <a:r>
              <a:rPr lang="pt-BR" b="0" i="0" dirty="0">
                <a:effectLst/>
              </a:rPr>
              <a:t> Linear Unit (GELU). </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770497" y="1942323"/>
            <a:ext cx="2512197" cy="2013784"/>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4"/>
                <a:stretch>
                  <a:fillRect b="-888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5"/>
                <a:stretch>
                  <a:fillRect r="-697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6"/>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7"/>
          <a:srcRect l="4832" t="5799" r="8612"/>
          <a:stretch/>
        </p:blipFill>
        <p:spPr>
          <a:xfrm>
            <a:off x="1763661" y="4442320"/>
            <a:ext cx="2512197" cy="2050555"/>
          </a:xfrm>
          <a:prstGeom prst="rect">
            <a:avLst/>
          </a:prstGeom>
        </p:spPr>
      </p:pic>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6"/>
                <a:stretch>
                  <a:fillRect b="-465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8"/>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Softmax</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dirty="0"/>
              <a:t>A camada de saída usa uma função de ativação chamada de </a:t>
            </a:r>
            <a:r>
              <a:rPr lang="pt-BR" b="1" i="1" dirty="0" err="1"/>
              <a:t>softmax</a:t>
            </a:r>
            <a:r>
              <a:rPr lang="pt-BR" dirty="0"/>
              <a:t>.</a:t>
            </a:r>
          </a:p>
        </p:txBody>
      </p:sp>
      <p:pic>
        <p:nvPicPr>
          <p:cNvPr id="3074" name="Picture 2" descr="Softmax Activation Function: Everything You Need to Know | Pinecone">
            <a:extLst>
              <a:ext uri="{FF2B5EF4-FFF2-40B4-BE49-F238E27FC236}">
                <a16:creationId xmlns:a16="http://schemas.microsoft.com/office/drawing/2014/main" id="{0528830F-2993-38D8-CE77-2028E407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07" y="2695574"/>
            <a:ext cx="4758267"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84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err="1"/>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redes neurais artificiais 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98CA8-F9EE-6B4E-24D8-7102110DF0E0}"/>
              </a:ext>
            </a:extLst>
          </p:cNvPr>
          <p:cNvSpPr>
            <a:spLocks noGrp="1"/>
          </p:cNvSpPr>
          <p:nvPr>
            <p:ph type="title"/>
          </p:nvPr>
        </p:nvSpPr>
        <p:spPr/>
        <p:txBody>
          <a:bodyPr/>
          <a:lstStyle/>
          <a:p>
            <a:r>
              <a:rPr lang="pt-BR" dirty="0"/>
              <a:t>Funções de ativação: </a:t>
            </a:r>
            <a:r>
              <a:rPr lang="pt-BR" dirty="0" err="1"/>
              <a:t>Softmax</a:t>
            </a:r>
            <a:endParaRPr lang="pt-BR" dirty="0"/>
          </a:p>
        </p:txBody>
      </p:sp>
      <p:sp>
        <p:nvSpPr>
          <p:cNvPr id="3" name="Espaço Reservado para Conteúdo 2">
            <a:extLst>
              <a:ext uri="{FF2B5EF4-FFF2-40B4-BE49-F238E27FC236}">
                <a16:creationId xmlns:a16="http://schemas.microsoft.com/office/drawing/2014/main" id="{84E98CF6-7AA3-AC49-4023-F4DB2A45A534}"/>
              </a:ext>
            </a:extLst>
          </p:cNvPr>
          <p:cNvSpPr>
            <a:spLocks noGrp="1"/>
          </p:cNvSpPr>
          <p:nvPr>
            <p:ph idx="1"/>
          </p:nvPr>
        </p:nvSpPr>
        <p:spPr>
          <a:xfrm>
            <a:off x="7781924" y="1825625"/>
            <a:ext cx="3571875" cy="4351338"/>
          </a:xfrm>
        </p:spPr>
        <p:txBody>
          <a:bodyPr/>
          <a:lstStyle/>
          <a:p>
            <a:r>
              <a:rPr lang="pt-BR" dirty="0"/>
              <a:t>a</a:t>
            </a:r>
          </a:p>
        </p:txBody>
      </p:sp>
      <p:pic>
        <p:nvPicPr>
          <p:cNvPr id="1026" name="Picture 2" descr="Softmax Activation Function Explained | by Dario Radečić | Towards Data  Science">
            <a:extLst>
              <a:ext uri="{FF2B5EF4-FFF2-40B4-BE49-F238E27FC236}">
                <a16:creationId xmlns:a16="http://schemas.microsoft.com/office/drawing/2014/main" id="{AE7ACE44-1825-3545-77E9-C2995C151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722" y="2638424"/>
            <a:ext cx="4946216"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learning Tutorial =&gt; Softmax Function">
            <a:extLst>
              <a:ext uri="{FF2B5EF4-FFF2-40B4-BE49-F238E27FC236}">
                <a16:creationId xmlns:a16="http://schemas.microsoft.com/office/drawing/2014/main" id="{F3F99F92-3393-3296-7C59-A938ABBAF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00388"/>
            <a:ext cx="4078599"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21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65921-D0CD-A4D6-C3FA-3D90A1760A9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182FC507-3A10-39CB-5E17-B8993A31AE00}"/>
              </a:ext>
            </a:extLst>
          </p:cNvPr>
          <p:cNvSpPr>
            <a:spLocks noGrp="1"/>
          </p:cNvSpPr>
          <p:nvPr>
            <p:ph idx="1"/>
          </p:nvPr>
        </p:nvSpPr>
        <p:spPr>
          <a:xfrm>
            <a:off x="5505450" y="1825625"/>
            <a:ext cx="5848350" cy="4351338"/>
          </a:xfrm>
        </p:spPr>
        <p:txBody>
          <a:bodyPr/>
          <a:lstStyle/>
          <a:p>
            <a:r>
              <a:rPr lang="pt-BR" dirty="0"/>
              <a:t>A</a:t>
            </a:r>
          </a:p>
        </p:txBody>
      </p:sp>
      <p:pic>
        <p:nvPicPr>
          <p:cNvPr id="2050" name="Picture 2" descr="Softmax">
            <a:extLst>
              <a:ext uri="{FF2B5EF4-FFF2-40B4-BE49-F238E27FC236}">
                <a16:creationId xmlns:a16="http://schemas.microsoft.com/office/drawing/2014/main" id="{F4BB2C36-87C4-3C3C-7908-35418C103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43187"/>
            <a:ext cx="5414184" cy="291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10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Regressão com </a:t>
            </a:r>
            <a:r>
              <a:rPr lang="pt-BR" b="1" i="1" dirty="0" err="1"/>
              <a:t>DNNs</a:t>
            </a:r>
            <a:r>
              <a:rPr lang="pt-BR" dirty="0"/>
              <a:t>”.</a:t>
            </a:r>
          </a:p>
          <a:p>
            <a:r>
              <a:rPr lang="pt-BR" dirty="0"/>
              <a:t>Exercício:</a:t>
            </a:r>
          </a:p>
        </p:txBody>
      </p:sp>
    </p:spTree>
    <p:extLst>
      <p:ext uri="{BB962C8B-B14F-4D97-AF65-F5344CB8AC3E}">
        <p14:creationId xmlns:p14="http://schemas.microsoft.com/office/powerpoint/2010/main" val="2918520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neurônios e redes neurais com múltiplas camadas podem também resolver problemas de classificação, bastando fazer algumas alterações na arquitetura da rede (basicamente função de ativação da camada de saída e função de erro/</a:t>
            </a:r>
            <a:r>
              <a:rPr lang="pt-BR" i="1" dirty="0" err="1"/>
              <a:t>loss</a:t>
            </a:r>
            <a:r>
              <a:rPr lang="pt-BR" dirty="0"/>
              <a:t>). </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(sem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b="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b="0" i="1" smtClean="0">
                          <a:latin typeface="Cambria Math" panose="02040503050406030204" pitchFamily="18" charset="0"/>
                        </a:rPr>
                        <m:t>=</m:t>
                      </m:r>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r>
                        <a:rPr lang="pt-BR" sz="2000" b="0" i="1" smtClean="0">
                          <a:latin typeface="Cambria Math" panose="02040503050406030204" pitchFamily="18" charset="0"/>
                        </a:rPr>
                        <m:t>=</m:t>
                      </m:r>
                      <m:d>
                        <m:dPr>
                          <m:ctrlPr>
                            <a:rPr lang="pt-BR" sz="2000" i="1">
                              <a:latin typeface="Cambria Math" panose="02040503050406030204" pitchFamily="18" charset="0"/>
                            </a:rPr>
                          </m:ctrlPr>
                        </m:dPr>
                        <m:e>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𝑘</m:t>
                              </m:r>
                              <m:r>
                                <a:rPr lang="pt-BR" sz="2000" i="1">
                                  <a:latin typeface="Cambria Math" panose="02040503050406030204" pitchFamily="18" charset="0"/>
                                </a:rPr>
                                <m:t>=1</m:t>
                              </m:r>
                            </m:sub>
                            <m:sup>
                              <m:r>
                                <a:rPr lang="pt-BR" sz="2000" i="1">
                                  <a:latin typeface="Cambria Math" panose="02040503050406030204" pitchFamily="18" charset="0"/>
                                </a:rPr>
                                <m:t>𝐾</m:t>
                              </m:r>
                            </m:sup>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i="1">
                                      <a:latin typeface="Cambria Math" panose="02040503050406030204" pitchFamily="18" charset="0"/>
                                    </a:rPr>
                                    <m:t>𝑘</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𝑘</m:t>
                                  </m:r>
                                </m:sub>
                              </m:sSub>
                            </m:e>
                          </m:nary>
                        </m:e>
                      </m:d>
                      <m:r>
                        <a:rPr lang="pt-BR" sz="2000" i="1">
                          <a:latin typeface="Cambria Math" panose="02040503050406030204" pitchFamily="18" charset="0"/>
                        </a:rPr>
                        <m:t>+</m:t>
                      </m:r>
                      <m:r>
                        <a:rPr lang="pt-BR" sz="2000" i="1">
                          <a:latin typeface="Cambria Math" panose="02040503050406030204" pitchFamily="18" charset="0"/>
                        </a:rPr>
                        <m:t>𝑏</m:t>
                      </m:r>
                    </m:oMath>
                  </m:oMathPara>
                </a14:m>
                <a:endParaRPr lang="pt-BR" sz="20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083182"/>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suavização da função degrau e, portanto, derivável,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18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48560" y="1825624"/>
                <a:ext cx="6652942" cy="5032375"/>
              </a:xfrm>
            </p:spPr>
            <p:txBody>
              <a:bodyPr>
                <a:normAutofit fontScale="92500" lnSpcReduction="10000"/>
              </a:bodyPr>
              <a:lstStyle/>
              <a:p>
                <a:r>
                  <a:rPr lang="pt-BR" dirty="0"/>
                  <a:t>Quando o neurônio opera como um classificador binário, a combinação linear denotada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dois grupos distintos de dados (i.e., classes), ao invés de uma função que aproxima o comportamento dos dados.</a:t>
                </a:r>
              </a:p>
              <a:p>
                <a:pPr lvl="1">
                  <a:buFont typeface="Wingdings" panose="05000000000000000000" pitchFamily="2" charset="2"/>
                  <a:buChar char="§"/>
                </a:pPr>
                <a:r>
                  <a:rPr lang="pt-BR" dirty="0"/>
                  <a:t>O neurônio separa as classes usando hiperplanos (retas, planos, etc.).</a:t>
                </a:r>
              </a:p>
              <a:p>
                <a:pPr lvl="1">
                  <a:buFont typeface="Wingdings" panose="05000000000000000000" pitchFamily="2" charset="2"/>
                  <a:buChar char="§"/>
                </a:pPr>
                <a:r>
                  <a:rPr lang="pt-BR" dirty="0"/>
                  <a:t>E se tivermos classes que não podem ser separadas por hiperplanos?</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48560" y="1825624"/>
                <a:ext cx="6652942" cy="5032375"/>
              </a:xfrm>
              <a:blipFill>
                <a:blip r:embed="rId3"/>
                <a:stretch>
                  <a:fillRect l="-1374" t="-2421" b="-84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257800" y="1825624"/>
                <a:ext cx="6781801" cy="5032375"/>
              </a:xfrm>
            </p:spPr>
            <p:txBody>
              <a:bodyPr>
                <a:normAutofit fontScale="92500" lnSpcReduction="20000"/>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interpretados como sendo a probabilidade (pois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B050"/>
                    </a:solidFill>
                  </a:rPr>
                  <a:t>classe positiva</a:t>
                </a:r>
                <a:r>
                  <a:rPr lang="pt-BR" dirty="0"/>
                  <a:t>.</a:t>
                </a:r>
              </a:p>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pode assumir qualquer valor no intervalo [0, 1], ou seja, esse é um </a:t>
                </a:r>
                <a:r>
                  <a:rPr lang="pt-BR" b="1" i="1" dirty="0">
                    <a:solidFill>
                      <a:srgbClr val="FF0000"/>
                    </a:solidFill>
                  </a:rPr>
                  <a:t>problema de regressão e não de classificação!</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257800" y="1825624"/>
                <a:ext cx="6781801" cy="5032375"/>
              </a:xfrm>
              <a:blipFill>
                <a:blip r:embed="rId4"/>
                <a:stretch>
                  <a:fillRect l="-1439" t="-3027" r="-2608"/>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4546352" y="1825624"/>
                <a:ext cx="7540873" cy="5032375"/>
              </a:xfrm>
            </p:spPr>
            <p:txBody>
              <a:bodyPr>
                <a:normAutofit fontScale="92500" lnSpcReduction="10000"/>
              </a:bodyPr>
              <a:lstStyle/>
              <a:p>
                <a:r>
                  <a:rPr lang="pt-BR" dirty="0"/>
                  <a:t>Para classificar, usamos a seguinte quantização:</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classe mais frequente ou a uma das duas classes de forma arbitrária. </a:t>
                </a:r>
              </a:p>
              <a:p>
                <a:r>
                  <a:rPr lang="pt-BR" dirty="0"/>
                  <a:t>Quanto mais distante 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maior será a probabilidade dele pertencer a uma das duas classes.</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00B050"/>
                    </a:solidFill>
                  </a:rPr>
                  <a:t>classes sejam separadas da melhor forma possível</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4546352" y="1825624"/>
                <a:ext cx="7540873" cy="5032375"/>
              </a:xfrm>
              <a:blipFill>
                <a:blip r:embed="rId3"/>
                <a:stretch>
                  <a:fillRect l="-1293" t="-2421" r="-1778" b="-193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594625" y="2196541"/>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153828" y="29324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306228" y="308485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091446" y="2546606"/>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091446" y="2546606"/>
                <a:ext cx="925446" cy="307777"/>
              </a:xfrm>
              <a:prstGeom prst="rect">
                <a:avLst/>
              </a:prstGeom>
              <a:blipFill>
                <a:blip r:embed="rId6"/>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1745375" y="4249455"/>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1745375" y="4249455"/>
                <a:ext cx="925446"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2931358" y="3710312"/>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2931358" y="3710312"/>
                <a:ext cx="925446" cy="307777"/>
              </a:xfrm>
              <a:prstGeom prst="rect">
                <a:avLst/>
              </a:prstGeom>
              <a:blipFill>
                <a:blip r:embed="rId8"/>
                <a:stretch>
                  <a:fillRect b="-2000"/>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104383" y="4889180"/>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104384" y="5203521"/>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987808" y="496380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981100" y="532488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11203</TotalTime>
  <Words>4752</Words>
  <Application>Microsoft Office PowerPoint</Application>
  <PresentationFormat>Widescreen</PresentationFormat>
  <Paragraphs>450</Paragraphs>
  <Slides>40</Slides>
  <Notes>23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40</vt:i4>
      </vt:variant>
    </vt:vector>
  </HeadingPairs>
  <TitlesOfParts>
    <vt:vector size="49"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Classificação com neurônios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Normalização dos dados</vt:lpstr>
      <vt:lpstr>Definindo a rede neural</vt:lpstr>
      <vt:lpstr>Camada de achatamento</vt:lpstr>
      <vt:lpstr>Por que achatamos as imagens?</vt:lpstr>
      <vt:lpstr>Camada de achatamento</vt:lpstr>
      <vt:lpstr>Camada oculta</vt:lpstr>
      <vt:lpstr>Camada de saída</vt:lpstr>
      <vt:lpstr>A rede neural</vt:lpstr>
      <vt:lpstr>Funções de ativação: ReLU</vt:lpstr>
      <vt:lpstr>Funções de ativação: ReLU</vt:lpstr>
      <vt:lpstr>Funções de ativação: ReLU</vt:lpstr>
      <vt:lpstr>Funções de ativação: Softmax</vt:lpstr>
      <vt:lpstr>Funções de ativação: Softmax</vt:lpstr>
      <vt:lpstr>Apresentação do PowerPoint</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2131</cp:revision>
  <dcterms:created xsi:type="dcterms:W3CDTF">2020-01-20T13:50:05Z</dcterms:created>
  <dcterms:modified xsi:type="dcterms:W3CDTF">2023-08-15T18:38:55Z</dcterms:modified>
</cp:coreProperties>
</file>